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3097b8ad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43097b8ad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3097b8ad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43097b8ad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43097b8ad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43097b8ad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3097b8ad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3097b8ad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3097b8ad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3097b8ad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3097b8ad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3097b8ad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3097b8ad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3097b8ad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3097b8ad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3097b8ad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3097b8ad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3097b8ad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0.png"/><Relationship Id="rId13" Type="http://schemas.openxmlformats.org/officeDocument/2006/relationships/image" Target="../media/image31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Relationship Id="rId15" Type="http://schemas.openxmlformats.org/officeDocument/2006/relationships/image" Target="../media/image16.png"/><Relationship Id="rId14" Type="http://schemas.openxmlformats.org/officeDocument/2006/relationships/image" Target="../media/image22.png"/><Relationship Id="rId17" Type="http://schemas.openxmlformats.org/officeDocument/2006/relationships/image" Target="../media/image25.png"/><Relationship Id="rId16" Type="http://schemas.openxmlformats.org/officeDocument/2006/relationships/image" Target="../media/image18.png"/><Relationship Id="rId5" Type="http://schemas.openxmlformats.org/officeDocument/2006/relationships/image" Target="../media/image17.png"/><Relationship Id="rId19" Type="http://schemas.openxmlformats.org/officeDocument/2006/relationships/image" Target="../media/image24.png"/><Relationship Id="rId6" Type="http://schemas.openxmlformats.org/officeDocument/2006/relationships/image" Target="../media/image23.png"/><Relationship Id="rId18" Type="http://schemas.openxmlformats.org/officeDocument/2006/relationships/image" Target="../media/image19.png"/><Relationship Id="rId7" Type="http://schemas.openxmlformats.org/officeDocument/2006/relationships/image" Target="../media/image30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2782" y="488412"/>
            <a:ext cx="752825" cy="2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96950" y="2943250"/>
            <a:ext cx="81351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</a:rPr>
              <a:t>ЛУЧШИЕ 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</a:rPr>
              <a:t>РЕШЕНИЯ ДЛЯ КАЖДОГО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86775" y="4309137"/>
            <a:ext cx="501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</a:rPr>
              <a:t>Агентство недвижимости «Парадайс»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201" y="1689975"/>
            <a:ext cx="6291599" cy="17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2782" y="488412"/>
            <a:ext cx="752825" cy="23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14"/>
          <p:cNvGrpSpPr/>
          <p:nvPr/>
        </p:nvGrpSpPr>
        <p:grpSpPr>
          <a:xfrm>
            <a:off x="489600" y="956800"/>
            <a:ext cx="4356000" cy="1742750"/>
            <a:chOff x="489600" y="956800"/>
            <a:chExt cx="4356000" cy="1742750"/>
          </a:xfrm>
        </p:grpSpPr>
        <p:sp>
          <p:nvSpPr>
            <p:cNvPr id="65" name="Google Shape;65;p14"/>
            <p:cNvSpPr txBox="1"/>
            <p:nvPr/>
          </p:nvSpPr>
          <p:spPr>
            <a:xfrm>
              <a:off x="489600" y="956800"/>
              <a:ext cx="43560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252525"/>
                  </a:solidFill>
                </a:rPr>
                <a:t>Агентство недвижимости «Парадайс» – </a:t>
              </a:r>
              <a:br>
                <a:rPr lang="ru">
                  <a:solidFill>
                    <a:srgbClr val="252525"/>
                  </a:solidFill>
                </a:rPr>
              </a:br>
              <a:r>
                <a:rPr lang="ru">
                  <a:solidFill>
                    <a:srgbClr val="252525"/>
                  </a:solidFill>
                </a:rPr>
                <a:t>это команда профессионалов, которая понимает потребности своих клиентов.</a:t>
              </a:r>
              <a:endParaRPr>
                <a:solidFill>
                  <a:srgbClr val="252525"/>
                </a:solidFill>
              </a:endParaRPr>
            </a:p>
          </p:txBody>
        </p:sp>
        <p:sp>
          <p:nvSpPr>
            <p:cNvPr id="66" name="Google Shape;66;p14"/>
            <p:cNvSpPr txBox="1"/>
            <p:nvPr/>
          </p:nvSpPr>
          <p:spPr>
            <a:xfrm>
              <a:off x="489600" y="1945350"/>
              <a:ext cx="43560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252525"/>
                  </a:solidFill>
                </a:rPr>
                <a:t>В любом вопросе, связанном с недвижимостью,</a:t>
              </a:r>
              <a:endParaRPr>
                <a:solidFill>
                  <a:srgbClr val="252525"/>
                </a:solidFill>
              </a:endParaRPr>
            </a:p>
            <a:p>
              <a:pPr indent="0" lvl="0" marL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252525"/>
                  </a:solidFill>
                </a:rPr>
                <a:t>мы найдем индивидуальное решение</a:t>
              </a:r>
              <a:endParaRPr>
                <a:solidFill>
                  <a:srgbClr val="252525"/>
                </a:solidFill>
              </a:endParaRPr>
            </a:p>
            <a:p>
              <a:pPr indent="0" lvl="0" marL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252525"/>
                  </a:solidFill>
                </a:rPr>
                <a:t>и достигнем цели!</a:t>
              </a:r>
              <a:endParaRPr>
                <a:solidFill>
                  <a:srgbClr val="252525"/>
                </a:solidFill>
              </a:endParaRPr>
            </a:p>
          </p:txBody>
        </p:sp>
      </p:grp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600" y="489600"/>
            <a:ext cx="805776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488400" y="1048125"/>
            <a:ext cx="8167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EEAE28"/>
                </a:solidFill>
              </a:rPr>
              <a:t>Более 12 лет</a:t>
            </a:r>
            <a:r>
              <a:rPr lang="ru" sz="2300">
                <a:solidFill>
                  <a:srgbClr val="252525"/>
                </a:solidFill>
              </a:rPr>
              <a:t> представляем интересы наших клиентов, обеспечивая </a:t>
            </a:r>
            <a:r>
              <a:rPr lang="ru" sz="2300">
                <a:solidFill>
                  <a:srgbClr val="EEAE28"/>
                </a:solidFill>
              </a:rPr>
              <a:t>самые выгодные и комфортные условия</a:t>
            </a:r>
            <a:r>
              <a:rPr lang="ru" sz="2300">
                <a:solidFill>
                  <a:srgbClr val="252525"/>
                </a:solidFill>
              </a:rPr>
              <a:t> сделки</a:t>
            </a:r>
            <a:endParaRPr sz="2300">
              <a:solidFill>
                <a:srgbClr val="252525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89600" y="2311200"/>
            <a:ext cx="8168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252525"/>
                </a:solidFill>
              </a:rPr>
              <a:t>С нами клиенты реализуют свою цель с недвижимостью безопасно и эффективно, –  каждый член команды «Парадайс» обладает высоким уровнем профессионализма в своей сфере, а также несёт полную ответственность </a:t>
            </a:r>
            <a:br>
              <a:rPr lang="ru" sz="1100">
                <a:solidFill>
                  <a:srgbClr val="252525"/>
                </a:solidFill>
              </a:rPr>
            </a:br>
            <a:r>
              <a:rPr lang="ru" sz="1100">
                <a:solidFill>
                  <a:srgbClr val="252525"/>
                </a:solidFill>
              </a:rPr>
              <a:t>за каждый этап сделки.</a:t>
            </a:r>
            <a:endParaRPr sz="1100">
              <a:solidFill>
                <a:srgbClr val="252525"/>
              </a:solidFill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488400" y="3505650"/>
            <a:ext cx="1929600" cy="11379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4646728" y="3505650"/>
            <a:ext cx="1929600" cy="11379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2567564" y="3505650"/>
            <a:ext cx="1929600" cy="11379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782" y="488412"/>
            <a:ext cx="752825" cy="2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163" y="3859125"/>
            <a:ext cx="948075" cy="4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9238" y="3988113"/>
            <a:ext cx="546225" cy="1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7949" y="3959526"/>
            <a:ext cx="1467186" cy="2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400" y="489600"/>
            <a:ext cx="773356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782" y="488412"/>
            <a:ext cx="752825" cy="2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488400" y="1048125"/>
            <a:ext cx="8167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EEAE28"/>
                </a:solidFill>
              </a:rPr>
              <a:t>100% успешного результата</a:t>
            </a:r>
            <a:r>
              <a:rPr lang="ru" sz="2300">
                <a:solidFill>
                  <a:srgbClr val="252525"/>
                </a:solidFill>
              </a:rPr>
              <a:t>, которого мы достигаем для наших клиентове</a:t>
            </a:r>
            <a:endParaRPr sz="2300">
              <a:solidFill>
                <a:srgbClr val="252525"/>
              </a:solidFill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488450" y="2808325"/>
            <a:ext cx="2041800" cy="16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2530269" y="2808325"/>
            <a:ext cx="2041800" cy="162000"/>
          </a:xfrm>
          <a:prstGeom prst="rect">
            <a:avLst/>
          </a:prstGeom>
          <a:solidFill>
            <a:srgbClr val="BEBEB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4572088" y="2808325"/>
            <a:ext cx="2041800" cy="1620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6613908" y="2808325"/>
            <a:ext cx="2041800" cy="162000"/>
          </a:xfrm>
          <a:prstGeom prst="rect">
            <a:avLst/>
          </a:prstGeom>
          <a:solidFill>
            <a:srgbClr val="EEAE2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488400" y="2428437"/>
            <a:ext cx="180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52525"/>
                </a:solidFill>
              </a:rPr>
              <a:t>25%</a:t>
            </a:r>
            <a:endParaRPr sz="1600">
              <a:solidFill>
                <a:srgbClr val="252525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2530575" y="2428437"/>
            <a:ext cx="180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52525"/>
                </a:solidFill>
              </a:rPr>
              <a:t>25%</a:t>
            </a:r>
            <a:endParaRPr sz="1600">
              <a:solidFill>
                <a:srgbClr val="252525"/>
              </a:solidFill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4572750" y="2428437"/>
            <a:ext cx="180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52525"/>
                </a:solidFill>
              </a:rPr>
              <a:t>25%</a:t>
            </a:r>
            <a:endParaRPr sz="1600">
              <a:solidFill>
                <a:srgbClr val="252525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6614925" y="2428437"/>
            <a:ext cx="180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52525"/>
                </a:solidFill>
              </a:rPr>
              <a:t>25%</a:t>
            </a:r>
            <a:endParaRPr sz="1600">
              <a:solidFill>
                <a:srgbClr val="252525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489600" y="3114100"/>
            <a:ext cx="180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252525"/>
                </a:solidFill>
              </a:rPr>
              <a:t>Надежные партнеры</a:t>
            </a:r>
            <a:endParaRPr sz="1100">
              <a:solidFill>
                <a:srgbClr val="252525"/>
              </a:solidFill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2530575" y="3114100"/>
            <a:ext cx="180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252525"/>
                </a:solidFill>
              </a:rPr>
              <a:t>Полная ответственность</a:t>
            </a:r>
            <a:endParaRPr sz="1100">
              <a:solidFill>
                <a:srgbClr val="252525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4564888" y="3114100"/>
            <a:ext cx="180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252525"/>
                </a:solidFill>
              </a:rPr>
              <a:t>«Держим руку на пульсе»</a:t>
            </a:r>
            <a:endParaRPr sz="1100">
              <a:solidFill>
                <a:srgbClr val="252525"/>
              </a:solidFill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6599213" y="3114100"/>
            <a:ext cx="180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252525"/>
                </a:solidFill>
              </a:rPr>
              <a:t>Уникальный подход</a:t>
            </a:r>
            <a:endParaRPr sz="1100">
              <a:solidFill>
                <a:srgbClr val="252525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488400" y="3392700"/>
            <a:ext cx="180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929292"/>
                </a:solidFill>
              </a:rPr>
              <a:t>Работаем только с лидерами финансового и строительного рынка России</a:t>
            </a:r>
            <a:endParaRPr sz="900">
              <a:solidFill>
                <a:srgbClr val="929292"/>
              </a:solidFill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2530575" y="3392700"/>
            <a:ext cx="180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929292"/>
                </a:solidFill>
              </a:rPr>
              <a:t>Обеспечиваем юридическую безопасность сделки и комфорт клиента на всех её этапах</a:t>
            </a:r>
            <a:endParaRPr sz="900">
              <a:solidFill>
                <a:srgbClr val="929292"/>
              </a:solidFill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4572750" y="3392700"/>
            <a:ext cx="18000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929292"/>
                </a:solidFill>
              </a:rPr>
              <a:t>В курсе последних изменений </a:t>
            </a:r>
            <a:br>
              <a:rPr lang="ru" sz="900">
                <a:solidFill>
                  <a:srgbClr val="929292"/>
                </a:solidFill>
              </a:rPr>
            </a:br>
            <a:r>
              <a:rPr lang="ru" sz="900">
                <a:solidFill>
                  <a:srgbClr val="929292"/>
                </a:solidFill>
              </a:rPr>
              <a:t>в сфере недвижимости, формируем актуальные прогнозы итогов сделки</a:t>
            </a:r>
            <a:endParaRPr sz="900">
              <a:solidFill>
                <a:srgbClr val="929292"/>
              </a:solidFill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6614925" y="3392700"/>
            <a:ext cx="18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929292"/>
                </a:solidFill>
              </a:rPr>
              <a:t>Учитываем все нюансы и детали, основываемся на потребностях клиентов, чтобы эффективно реализовать цель </a:t>
            </a:r>
            <a:br>
              <a:rPr lang="ru" sz="900">
                <a:solidFill>
                  <a:srgbClr val="929292"/>
                </a:solidFill>
              </a:rPr>
            </a:br>
            <a:r>
              <a:rPr lang="ru" sz="900">
                <a:solidFill>
                  <a:srgbClr val="929292"/>
                </a:solidFill>
              </a:rPr>
              <a:t>с недвижимостью</a:t>
            </a:r>
            <a:endParaRPr sz="900">
              <a:solidFill>
                <a:srgbClr val="929292"/>
              </a:solidFill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00" y="489600"/>
            <a:ext cx="773356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782" y="488412"/>
            <a:ext cx="752825" cy="2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489600" y="1048125"/>
            <a:ext cx="81684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252525"/>
                </a:solidFill>
              </a:rPr>
              <a:t>Мы имеем</a:t>
            </a:r>
            <a:r>
              <a:rPr lang="ru" sz="2300">
                <a:solidFill>
                  <a:srgbClr val="EEAE28"/>
                </a:solidFill>
              </a:rPr>
              <a:t> широкую базу объектов</a:t>
            </a:r>
            <a:endParaRPr sz="2300">
              <a:solidFill>
                <a:srgbClr val="EEAE2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252525"/>
                </a:solidFill>
              </a:rPr>
              <a:t>и предлагаем</a:t>
            </a:r>
            <a:r>
              <a:rPr lang="ru" sz="2300">
                <a:solidFill>
                  <a:srgbClr val="EEAE28"/>
                </a:solidFill>
              </a:rPr>
              <a:t> полный спектр услуг:</a:t>
            </a:r>
            <a:endParaRPr sz="2300">
              <a:solidFill>
                <a:srgbClr val="EEAE28"/>
              </a:solidFill>
            </a:endParaRPr>
          </a:p>
        </p:txBody>
      </p:sp>
      <p:grpSp>
        <p:nvGrpSpPr>
          <p:cNvPr id="111" name="Google Shape;111;p17"/>
          <p:cNvGrpSpPr/>
          <p:nvPr/>
        </p:nvGrpSpPr>
        <p:grpSpPr>
          <a:xfrm>
            <a:off x="489000" y="1973324"/>
            <a:ext cx="3837604" cy="143104"/>
            <a:chOff x="489600" y="1973287"/>
            <a:chExt cx="3716087" cy="138600"/>
          </a:xfrm>
        </p:grpSpPr>
        <p:sp>
          <p:nvSpPr>
            <p:cNvPr id="112" name="Google Shape;112;p17"/>
            <p:cNvSpPr txBox="1"/>
            <p:nvPr/>
          </p:nvSpPr>
          <p:spPr>
            <a:xfrm>
              <a:off x="685187" y="1973287"/>
              <a:ext cx="35205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252525"/>
                  </a:solidFill>
                </a:rPr>
                <a:t>Продажа и покупка недвижимости</a:t>
              </a:r>
              <a:endParaRPr sz="900">
                <a:solidFill>
                  <a:srgbClr val="252525"/>
                </a:solidFill>
              </a:endParaRPr>
            </a:p>
          </p:txBody>
        </p:sp>
        <p:pic>
          <p:nvPicPr>
            <p:cNvPr id="113" name="Google Shape;113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600" y="1994962"/>
              <a:ext cx="95250" cy="95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400" y="488400"/>
            <a:ext cx="553755" cy="21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7"/>
          <p:cNvGrpSpPr/>
          <p:nvPr/>
        </p:nvGrpSpPr>
        <p:grpSpPr>
          <a:xfrm>
            <a:off x="489000" y="2275011"/>
            <a:ext cx="3837604" cy="143104"/>
            <a:chOff x="489600" y="1973287"/>
            <a:chExt cx="3716087" cy="138600"/>
          </a:xfrm>
        </p:grpSpPr>
        <p:sp>
          <p:nvSpPr>
            <p:cNvPr id="116" name="Google Shape;116;p17"/>
            <p:cNvSpPr txBox="1"/>
            <p:nvPr/>
          </p:nvSpPr>
          <p:spPr>
            <a:xfrm>
              <a:off x="685187" y="1973287"/>
              <a:ext cx="35205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252525"/>
                  </a:solidFill>
                </a:rPr>
                <a:t>Квартиры</a:t>
              </a:r>
              <a:endParaRPr sz="900">
                <a:solidFill>
                  <a:srgbClr val="252525"/>
                </a:solidFill>
              </a:endParaRPr>
            </a:p>
          </p:txBody>
        </p:sp>
        <p:pic>
          <p:nvPicPr>
            <p:cNvPr id="117" name="Google Shape;11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600" y="1994962"/>
              <a:ext cx="95250" cy="95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" name="Google Shape;118;p17"/>
          <p:cNvGrpSpPr/>
          <p:nvPr/>
        </p:nvGrpSpPr>
        <p:grpSpPr>
          <a:xfrm>
            <a:off x="489000" y="2576699"/>
            <a:ext cx="3837604" cy="143104"/>
            <a:chOff x="489600" y="1973287"/>
            <a:chExt cx="3716087" cy="138600"/>
          </a:xfrm>
        </p:grpSpPr>
        <p:sp>
          <p:nvSpPr>
            <p:cNvPr id="119" name="Google Shape;119;p17"/>
            <p:cNvSpPr txBox="1"/>
            <p:nvPr/>
          </p:nvSpPr>
          <p:spPr>
            <a:xfrm>
              <a:off x="685187" y="1973287"/>
              <a:ext cx="35205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252525"/>
                  </a:solidFill>
                </a:rPr>
                <a:t>Новостройки</a:t>
              </a:r>
              <a:endParaRPr sz="900">
                <a:solidFill>
                  <a:srgbClr val="252525"/>
                </a:solidFill>
              </a:endParaRPr>
            </a:p>
          </p:txBody>
        </p:sp>
        <p:pic>
          <p:nvPicPr>
            <p:cNvPr id="120" name="Google Shape;120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600" y="1994962"/>
              <a:ext cx="95250" cy="95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7"/>
          <p:cNvGrpSpPr/>
          <p:nvPr/>
        </p:nvGrpSpPr>
        <p:grpSpPr>
          <a:xfrm>
            <a:off x="489000" y="2878387"/>
            <a:ext cx="3837604" cy="143104"/>
            <a:chOff x="489600" y="1973287"/>
            <a:chExt cx="3716087" cy="138600"/>
          </a:xfrm>
        </p:grpSpPr>
        <p:sp>
          <p:nvSpPr>
            <p:cNvPr id="122" name="Google Shape;122;p17"/>
            <p:cNvSpPr txBox="1"/>
            <p:nvPr/>
          </p:nvSpPr>
          <p:spPr>
            <a:xfrm>
              <a:off x="685187" y="1973287"/>
              <a:ext cx="35205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252525"/>
                  </a:solidFill>
                </a:rPr>
                <a:t>Аренда недвижимости</a:t>
              </a:r>
              <a:endParaRPr sz="900">
                <a:solidFill>
                  <a:srgbClr val="252525"/>
                </a:solidFill>
              </a:endParaRPr>
            </a:p>
          </p:txBody>
        </p:sp>
        <p:pic>
          <p:nvPicPr>
            <p:cNvPr id="123" name="Google Shape;123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600" y="1994962"/>
              <a:ext cx="95250" cy="95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oogle Shape;124;p17"/>
          <p:cNvGrpSpPr/>
          <p:nvPr/>
        </p:nvGrpSpPr>
        <p:grpSpPr>
          <a:xfrm>
            <a:off x="489000" y="3180075"/>
            <a:ext cx="3837604" cy="143104"/>
            <a:chOff x="489600" y="1973287"/>
            <a:chExt cx="3716087" cy="138600"/>
          </a:xfrm>
        </p:grpSpPr>
        <p:sp>
          <p:nvSpPr>
            <p:cNvPr id="125" name="Google Shape;125;p17"/>
            <p:cNvSpPr txBox="1"/>
            <p:nvPr/>
          </p:nvSpPr>
          <p:spPr>
            <a:xfrm>
              <a:off x="685187" y="1973287"/>
              <a:ext cx="35205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252525"/>
                  </a:solidFill>
                </a:rPr>
                <a:t>Загородная недвижимость</a:t>
              </a:r>
              <a:endParaRPr sz="900">
                <a:solidFill>
                  <a:srgbClr val="252525"/>
                </a:solidFill>
              </a:endParaRPr>
            </a:p>
          </p:txBody>
        </p:sp>
        <p:pic>
          <p:nvPicPr>
            <p:cNvPr id="126" name="Google Shape;12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600" y="1994962"/>
              <a:ext cx="95250" cy="95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" name="Google Shape;127;p17"/>
          <p:cNvGrpSpPr/>
          <p:nvPr/>
        </p:nvGrpSpPr>
        <p:grpSpPr>
          <a:xfrm>
            <a:off x="4818000" y="1973324"/>
            <a:ext cx="3837604" cy="143104"/>
            <a:chOff x="489600" y="1973287"/>
            <a:chExt cx="3716087" cy="138600"/>
          </a:xfrm>
        </p:grpSpPr>
        <p:sp>
          <p:nvSpPr>
            <p:cNvPr id="128" name="Google Shape;128;p17"/>
            <p:cNvSpPr txBox="1"/>
            <p:nvPr/>
          </p:nvSpPr>
          <p:spPr>
            <a:xfrm>
              <a:off x="685187" y="1973287"/>
              <a:ext cx="35205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252525"/>
                  </a:solidFill>
                </a:rPr>
                <a:t>Трейд-ин</a:t>
              </a:r>
              <a:endParaRPr sz="900">
                <a:solidFill>
                  <a:srgbClr val="252525"/>
                </a:solidFill>
              </a:endParaRPr>
            </a:p>
          </p:txBody>
        </p:sp>
        <p:pic>
          <p:nvPicPr>
            <p:cNvPr id="129" name="Google Shape;129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600" y="1994962"/>
              <a:ext cx="95250" cy="95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" name="Google Shape;130;p17"/>
          <p:cNvGrpSpPr/>
          <p:nvPr/>
        </p:nvGrpSpPr>
        <p:grpSpPr>
          <a:xfrm>
            <a:off x="4818000" y="2275011"/>
            <a:ext cx="3837604" cy="143104"/>
            <a:chOff x="489600" y="1973287"/>
            <a:chExt cx="3716087" cy="138600"/>
          </a:xfrm>
        </p:grpSpPr>
        <p:sp>
          <p:nvSpPr>
            <p:cNvPr id="131" name="Google Shape;131;p17"/>
            <p:cNvSpPr txBox="1"/>
            <p:nvPr/>
          </p:nvSpPr>
          <p:spPr>
            <a:xfrm>
              <a:off x="685187" y="1973287"/>
              <a:ext cx="35205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252525"/>
                  </a:solidFill>
                </a:rPr>
                <a:t>Инвестирование</a:t>
              </a:r>
              <a:endParaRPr sz="900">
                <a:solidFill>
                  <a:srgbClr val="252525"/>
                </a:solidFill>
              </a:endParaRPr>
            </a:p>
          </p:txBody>
        </p:sp>
        <p:pic>
          <p:nvPicPr>
            <p:cNvPr id="132" name="Google Shape;13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600" y="1994962"/>
              <a:ext cx="95250" cy="95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" name="Google Shape;133;p17"/>
          <p:cNvGrpSpPr/>
          <p:nvPr/>
        </p:nvGrpSpPr>
        <p:grpSpPr>
          <a:xfrm>
            <a:off x="4818000" y="2576699"/>
            <a:ext cx="3837604" cy="143104"/>
            <a:chOff x="489600" y="1973287"/>
            <a:chExt cx="3716087" cy="138600"/>
          </a:xfrm>
        </p:grpSpPr>
        <p:sp>
          <p:nvSpPr>
            <p:cNvPr id="134" name="Google Shape;134;p17"/>
            <p:cNvSpPr txBox="1"/>
            <p:nvPr/>
          </p:nvSpPr>
          <p:spPr>
            <a:xfrm>
              <a:off x="685187" y="1973287"/>
              <a:ext cx="35205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252525"/>
                  </a:solidFill>
                </a:rPr>
                <a:t>Юридические услуги в сфере недвижимости</a:t>
              </a:r>
              <a:endParaRPr sz="900">
                <a:solidFill>
                  <a:srgbClr val="252525"/>
                </a:solidFill>
              </a:endParaRPr>
            </a:p>
          </p:txBody>
        </p:sp>
        <p:pic>
          <p:nvPicPr>
            <p:cNvPr id="135" name="Google Shape;135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600" y="1994962"/>
              <a:ext cx="95250" cy="95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" name="Google Shape;136;p17"/>
          <p:cNvGrpSpPr/>
          <p:nvPr/>
        </p:nvGrpSpPr>
        <p:grpSpPr>
          <a:xfrm>
            <a:off x="4818000" y="2878387"/>
            <a:ext cx="3837604" cy="143104"/>
            <a:chOff x="489600" y="1973287"/>
            <a:chExt cx="3716087" cy="138600"/>
          </a:xfrm>
        </p:grpSpPr>
        <p:sp>
          <p:nvSpPr>
            <p:cNvPr id="137" name="Google Shape;137;p17"/>
            <p:cNvSpPr txBox="1"/>
            <p:nvPr/>
          </p:nvSpPr>
          <p:spPr>
            <a:xfrm>
              <a:off x="685187" y="1973287"/>
              <a:ext cx="35205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252525"/>
                  </a:solidFill>
                </a:rPr>
                <a:t>Помощь в одобрении ипотеки</a:t>
              </a:r>
              <a:endParaRPr sz="900">
                <a:solidFill>
                  <a:srgbClr val="252525"/>
                </a:solidFill>
              </a:endParaRPr>
            </a:p>
          </p:txBody>
        </p:sp>
        <p:pic>
          <p:nvPicPr>
            <p:cNvPr id="138" name="Google Shape;138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600" y="1994962"/>
              <a:ext cx="95250" cy="95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" name="Google Shape;139;p17"/>
          <p:cNvGrpSpPr/>
          <p:nvPr/>
        </p:nvGrpSpPr>
        <p:grpSpPr>
          <a:xfrm>
            <a:off x="4818000" y="3180075"/>
            <a:ext cx="3837604" cy="143104"/>
            <a:chOff x="489600" y="1973287"/>
            <a:chExt cx="3716087" cy="138600"/>
          </a:xfrm>
        </p:grpSpPr>
        <p:sp>
          <p:nvSpPr>
            <p:cNvPr id="140" name="Google Shape;140;p17"/>
            <p:cNvSpPr txBox="1"/>
            <p:nvPr/>
          </p:nvSpPr>
          <p:spPr>
            <a:xfrm>
              <a:off x="685187" y="1973287"/>
              <a:ext cx="35205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252525"/>
                  </a:solidFill>
                </a:rPr>
                <a:t>Продажа и покупка недвижимости</a:t>
              </a:r>
              <a:endParaRPr sz="900">
                <a:solidFill>
                  <a:srgbClr val="252525"/>
                </a:solidFill>
              </a:endParaRPr>
            </a:p>
          </p:txBody>
        </p:sp>
        <p:pic>
          <p:nvPicPr>
            <p:cNvPr id="141" name="Google Shape;14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600" y="1994962"/>
              <a:ext cx="95250" cy="95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2" name="Google Shape;142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9600" y="4275177"/>
            <a:ext cx="8168400" cy="37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/>
          <p:nvPr/>
        </p:nvSpPr>
        <p:spPr>
          <a:xfrm>
            <a:off x="807966" y="4386825"/>
            <a:ext cx="7617000" cy="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252525"/>
                </a:solidFill>
              </a:rPr>
              <a:t>Сотрудничая с «Парадайс», клиент реализует свой запрос с максимальной выгодой в обозначенные сроки.</a:t>
            </a:r>
            <a:endParaRPr sz="900">
              <a:solidFill>
                <a:srgbClr val="25252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8"/>
          <p:cNvGrpSpPr/>
          <p:nvPr/>
        </p:nvGrpSpPr>
        <p:grpSpPr>
          <a:xfrm>
            <a:off x="488400" y="1620000"/>
            <a:ext cx="8167200" cy="308100"/>
            <a:chOff x="488400" y="1620000"/>
            <a:chExt cx="8167200" cy="308100"/>
          </a:xfrm>
        </p:grpSpPr>
        <p:sp>
          <p:nvSpPr>
            <p:cNvPr id="149" name="Google Shape;149;p18"/>
            <p:cNvSpPr txBox="1"/>
            <p:nvPr/>
          </p:nvSpPr>
          <p:spPr>
            <a:xfrm>
              <a:off x="488400" y="1620000"/>
              <a:ext cx="180000" cy="1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EEAE28"/>
                  </a:solidFill>
                </a:rPr>
                <a:t>01</a:t>
              </a:r>
              <a:endParaRPr sz="900">
                <a:solidFill>
                  <a:srgbClr val="EEAE28"/>
                </a:solidFill>
              </a:endParaRPr>
            </a:p>
          </p:txBody>
        </p:sp>
        <p:sp>
          <p:nvSpPr>
            <p:cNvPr id="150" name="Google Shape;150;p18"/>
            <p:cNvSpPr txBox="1"/>
            <p:nvPr/>
          </p:nvSpPr>
          <p:spPr>
            <a:xfrm>
              <a:off x="720000" y="1620000"/>
              <a:ext cx="793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252525"/>
                  </a:solidFill>
                </a:rPr>
                <a:t>На консультации специалист «Парадайс» дает исчерпывающую информацию по запросу клиента с учётом всех нюансов</a:t>
              </a:r>
              <a:endParaRPr sz="900">
                <a:solidFill>
                  <a:srgbClr val="252525"/>
                </a:solidFill>
              </a:endParaRPr>
            </a:p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252525"/>
                  </a:solidFill>
                </a:rPr>
                <a:t>и озвучивает первичный прогноз по будущей сделке</a:t>
              </a:r>
              <a:endParaRPr sz="900">
                <a:solidFill>
                  <a:srgbClr val="252525"/>
                </a:solidFill>
              </a:endParaRPr>
            </a:p>
          </p:txBody>
        </p:sp>
      </p:grpSp>
      <p:grpSp>
        <p:nvGrpSpPr>
          <p:cNvPr id="151" name="Google Shape;151;p18"/>
          <p:cNvGrpSpPr/>
          <p:nvPr/>
        </p:nvGrpSpPr>
        <p:grpSpPr>
          <a:xfrm>
            <a:off x="488400" y="2069500"/>
            <a:ext cx="8167200" cy="126000"/>
            <a:chOff x="488400" y="2069500"/>
            <a:chExt cx="8167200" cy="126000"/>
          </a:xfrm>
        </p:grpSpPr>
        <p:sp>
          <p:nvSpPr>
            <p:cNvPr id="152" name="Google Shape;152;p18"/>
            <p:cNvSpPr txBox="1"/>
            <p:nvPr/>
          </p:nvSpPr>
          <p:spPr>
            <a:xfrm>
              <a:off x="488400" y="2069500"/>
              <a:ext cx="180000" cy="1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EEAE28"/>
                  </a:solidFill>
                </a:rPr>
                <a:t>02</a:t>
              </a:r>
              <a:endParaRPr sz="900">
                <a:solidFill>
                  <a:srgbClr val="EEAE28"/>
                </a:solidFill>
              </a:endParaRPr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720000" y="2069500"/>
              <a:ext cx="7935600" cy="1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252525"/>
                  </a:solidFill>
                </a:rPr>
                <a:t>Далее мы проводим аналитику рынка и формулируем актуальные прогнозы итогов сделки</a:t>
              </a:r>
              <a:endParaRPr sz="900">
                <a:solidFill>
                  <a:srgbClr val="252525"/>
                </a:solidFill>
              </a:endParaRPr>
            </a:p>
          </p:txBody>
        </p:sp>
      </p:grpSp>
      <p:grpSp>
        <p:nvGrpSpPr>
          <p:cNvPr id="154" name="Google Shape;154;p18"/>
          <p:cNvGrpSpPr/>
          <p:nvPr/>
        </p:nvGrpSpPr>
        <p:grpSpPr>
          <a:xfrm>
            <a:off x="488400" y="3822900"/>
            <a:ext cx="8167200" cy="308100"/>
            <a:chOff x="488400" y="3822900"/>
            <a:chExt cx="8167200" cy="308100"/>
          </a:xfrm>
        </p:grpSpPr>
        <p:sp>
          <p:nvSpPr>
            <p:cNvPr id="155" name="Google Shape;155;p18"/>
            <p:cNvSpPr txBox="1"/>
            <p:nvPr/>
          </p:nvSpPr>
          <p:spPr>
            <a:xfrm>
              <a:off x="488400" y="3822900"/>
              <a:ext cx="180000" cy="1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EEAE28"/>
                  </a:solidFill>
                </a:rPr>
                <a:t>05</a:t>
              </a:r>
              <a:endParaRPr sz="900">
                <a:solidFill>
                  <a:srgbClr val="EEAE28"/>
                </a:solidFill>
              </a:endParaRPr>
            </a:p>
          </p:txBody>
        </p:sp>
        <p:sp>
          <p:nvSpPr>
            <p:cNvPr id="156" name="Google Shape;156;p18"/>
            <p:cNvSpPr txBox="1"/>
            <p:nvPr/>
          </p:nvSpPr>
          <p:spPr>
            <a:xfrm>
              <a:off x="720000" y="3822900"/>
              <a:ext cx="793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252525"/>
                  </a:solidFill>
                </a:rPr>
                <a:t>Завершаем сделку только тогда, когда клиента полностью устраивают условия её реализации. Оплата наших услуг производится по факту выполненной работы.</a:t>
              </a:r>
              <a:endParaRPr sz="900">
                <a:solidFill>
                  <a:srgbClr val="252525"/>
                </a:solidFill>
              </a:endParaRPr>
            </a:p>
          </p:txBody>
        </p:sp>
      </p:grpSp>
      <p:grpSp>
        <p:nvGrpSpPr>
          <p:cNvPr id="157" name="Google Shape;157;p18"/>
          <p:cNvGrpSpPr/>
          <p:nvPr/>
        </p:nvGrpSpPr>
        <p:grpSpPr>
          <a:xfrm>
            <a:off x="488400" y="3534700"/>
            <a:ext cx="8167200" cy="126000"/>
            <a:chOff x="488400" y="3534700"/>
            <a:chExt cx="8167200" cy="126000"/>
          </a:xfrm>
        </p:grpSpPr>
        <p:sp>
          <p:nvSpPr>
            <p:cNvPr id="158" name="Google Shape;158;p18"/>
            <p:cNvSpPr txBox="1"/>
            <p:nvPr/>
          </p:nvSpPr>
          <p:spPr>
            <a:xfrm>
              <a:off x="488400" y="3534700"/>
              <a:ext cx="180000" cy="1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EEAE28"/>
                  </a:solidFill>
                </a:rPr>
                <a:t>04</a:t>
              </a:r>
              <a:endParaRPr sz="900">
                <a:solidFill>
                  <a:srgbClr val="EEAE28"/>
                </a:solidFill>
              </a:endParaRPr>
            </a:p>
          </p:txBody>
        </p:sp>
        <p:sp>
          <p:nvSpPr>
            <p:cNvPr id="159" name="Google Shape;159;p18"/>
            <p:cNvSpPr txBox="1"/>
            <p:nvPr/>
          </p:nvSpPr>
          <p:spPr>
            <a:xfrm>
              <a:off x="720000" y="3534700"/>
              <a:ext cx="7935600" cy="1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252525"/>
                  </a:solidFill>
                </a:rPr>
                <a:t>Подключаем партнёрские скидки и предложения, проверяем документы и участников сделки на юридическую безопасность.</a:t>
              </a:r>
              <a:endParaRPr sz="900">
                <a:solidFill>
                  <a:srgbClr val="252525"/>
                </a:solidFill>
              </a:endParaRPr>
            </a:p>
          </p:txBody>
        </p:sp>
      </p:grpSp>
      <p:sp>
        <p:nvSpPr>
          <p:cNvPr id="160" name="Google Shape;160;p18"/>
          <p:cNvSpPr txBox="1"/>
          <p:nvPr/>
        </p:nvSpPr>
        <p:spPr>
          <a:xfrm>
            <a:off x="488400" y="1048125"/>
            <a:ext cx="816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EEAE28"/>
                </a:solidFill>
              </a:rPr>
              <a:t>Как</a:t>
            </a:r>
            <a:r>
              <a:rPr lang="ru" sz="2300">
                <a:solidFill>
                  <a:srgbClr val="252525"/>
                </a:solidFill>
              </a:rPr>
              <a:t> мы работаем</a:t>
            </a:r>
            <a:endParaRPr sz="2300">
              <a:solidFill>
                <a:srgbClr val="252525"/>
              </a:solidFill>
            </a:endParaRPr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88400" y="2359275"/>
            <a:ext cx="8167200" cy="126000"/>
            <a:chOff x="488400" y="2069500"/>
            <a:chExt cx="8167200" cy="126000"/>
          </a:xfrm>
        </p:grpSpPr>
        <p:sp>
          <p:nvSpPr>
            <p:cNvPr id="162" name="Google Shape;162;p18"/>
            <p:cNvSpPr txBox="1"/>
            <p:nvPr/>
          </p:nvSpPr>
          <p:spPr>
            <a:xfrm>
              <a:off x="488400" y="2069500"/>
              <a:ext cx="180000" cy="1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EEAE28"/>
                  </a:solidFill>
                </a:rPr>
                <a:t>03</a:t>
              </a:r>
              <a:endParaRPr sz="900">
                <a:solidFill>
                  <a:srgbClr val="EEAE28"/>
                </a:solidFill>
              </a:endParaRPr>
            </a:p>
          </p:txBody>
        </p:sp>
        <p:sp>
          <p:nvSpPr>
            <p:cNvPr id="163" name="Google Shape;163;p18"/>
            <p:cNvSpPr txBox="1"/>
            <p:nvPr/>
          </p:nvSpPr>
          <p:spPr>
            <a:xfrm>
              <a:off x="720000" y="2069500"/>
              <a:ext cx="7935600" cy="1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252525"/>
                  </a:solidFill>
                </a:rPr>
                <a:t>Следующий шаг – заключение договора, который является гарантом результата, и сразу начинаем активную работу:</a:t>
              </a:r>
              <a:endParaRPr sz="900">
                <a:solidFill>
                  <a:srgbClr val="252525"/>
                </a:solidFill>
              </a:endParaRPr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692475" y="2588019"/>
            <a:ext cx="7963025" cy="126006"/>
            <a:chOff x="692475" y="2588019"/>
            <a:chExt cx="7963025" cy="126006"/>
          </a:xfrm>
        </p:grpSpPr>
        <p:sp>
          <p:nvSpPr>
            <p:cNvPr id="165" name="Google Shape;165;p18"/>
            <p:cNvSpPr txBox="1"/>
            <p:nvPr/>
          </p:nvSpPr>
          <p:spPr>
            <a:xfrm>
              <a:off x="900500" y="2588025"/>
              <a:ext cx="7755000" cy="1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252525"/>
                  </a:solidFill>
                </a:rPr>
                <a:t>Разрабатываем стратегию: купли, продажи, инвестирования или комбинированный вариант</a:t>
              </a:r>
              <a:endParaRPr sz="900">
                <a:solidFill>
                  <a:srgbClr val="252525"/>
                </a:solidFill>
              </a:endParaRPr>
            </a:p>
          </p:txBody>
        </p:sp>
        <p:pic>
          <p:nvPicPr>
            <p:cNvPr id="166" name="Google Shape;16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2475" y="2588019"/>
              <a:ext cx="126000" cy="126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18"/>
          <p:cNvGrpSpPr/>
          <p:nvPr/>
        </p:nvGrpSpPr>
        <p:grpSpPr>
          <a:xfrm>
            <a:off x="692475" y="3246494"/>
            <a:ext cx="7963025" cy="126006"/>
            <a:chOff x="692475" y="2588019"/>
            <a:chExt cx="7963025" cy="126006"/>
          </a:xfrm>
        </p:grpSpPr>
        <p:sp>
          <p:nvSpPr>
            <p:cNvPr id="168" name="Google Shape;168;p18"/>
            <p:cNvSpPr txBox="1"/>
            <p:nvPr/>
          </p:nvSpPr>
          <p:spPr>
            <a:xfrm>
              <a:off x="900500" y="2588025"/>
              <a:ext cx="7755000" cy="1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252525"/>
                  </a:solidFill>
                </a:rPr>
                <a:t>Ведем подготовку к сделке: готовим полный пакет документов, ведем переговоры –  добиваемся выгодных для клиента условий</a:t>
              </a:r>
              <a:endParaRPr sz="900">
                <a:solidFill>
                  <a:srgbClr val="252525"/>
                </a:solidFill>
              </a:endParaRPr>
            </a:p>
          </p:txBody>
        </p:sp>
        <p:pic>
          <p:nvPicPr>
            <p:cNvPr id="169" name="Google Shape;16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2475" y="2588019"/>
              <a:ext cx="126000" cy="126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0" name="Google Shape;170;p18"/>
          <p:cNvGrpSpPr/>
          <p:nvPr/>
        </p:nvGrpSpPr>
        <p:grpSpPr>
          <a:xfrm>
            <a:off x="692475" y="2826210"/>
            <a:ext cx="7963025" cy="308098"/>
            <a:chOff x="692475" y="2588019"/>
            <a:chExt cx="7963025" cy="126006"/>
          </a:xfrm>
        </p:grpSpPr>
        <p:sp>
          <p:nvSpPr>
            <p:cNvPr id="171" name="Google Shape;171;p18"/>
            <p:cNvSpPr txBox="1"/>
            <p:nvPr/>
          </p:nvSpPr>
          <p:spPr>
            <a:xfrm>
              <a:off x="900500" y="2588025"/>
              <a:ext cx="7755000" cy="1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252525"/>
                  </a:solidFill>
                </a:rPr>
                <a:t>Реализуем съёмку объекта, размещаем его на рекламных площадках или подбираем варианты недвижимости, совпадающие с желаниями и целями клиентами</a:t>
              </a:r>
              <a:endParaRPr sz="900">
                <a:solidFill>
                  <a:srgbClr val="252525"/>
                </a:solidFill>
              </a:endParaRPr>
            </a:p>
          </p:txBody>
        </p:sp>
        <p:pic>
          <p:nvPicPr>
            <p:cNvPr id="172" name="Google Shape;17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2475" y="2588019"/>
              <a:ext cx="126000" cy="515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88" y="488400"/>
            <a:ext cx="1130854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2782" y="488412"/>
            <a:ext cx="752825" cy="2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782" y="488412"/>
            <a:ext cx="752825" cy="2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488400" y="1048125"/>
            <a:ext cx="816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252525"/>
                </a:solidFill>
              </a:rPr>
              <a:t>Команда</a:t>
            </a:r>
            <a:r>
              <a:rPr lang="ru" sz="2300">
                <a:solidFill>
                  <a:srgbClr val="EEAE28"/>
                </a:solidFill>
              </a:rPr>
              <a:t> «Парадайс»</a:t>
            </a:r>
            <a:endParaRPr sz="2300">
              <a:solidFill>
                <a:srgbClr val="252525"/>
              </a:solidFill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488275" y="1625400"/>
            <a:ext cx="81672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252525"/>
                </a:solidFill>
              </a:rPr>
              <a:t>Наши специалисты глубоко прорабатывают запросы клиентов, выявляют </a:t>
            </a:r>
            <a:br>
              <a:rPr lang="ru" sz="1100">
                <a:solidFill>
                  <a:srgbClr val="252525"/>
                </a:solidFill>
              </a:rPr>
            </a:br>
            <a:r>
              <a:rPr lang="ru" sz="1100">
                <a:solidFill>
                  <a:srgbClr val="252525"/>
                </a:solidFill>
              </a:rPr>
              <a:t>их истинные причины и находят лучшее индивидуальное решение</a:t>
            </a:r>
            <a:endParaRPr sz="1100">
              <a:solidFill>
                <a:srgbClr val="252525"/>
              </a:solidFill>
            </a:endParaRPr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8100" y="2540075"/>
            <a:ext cx="946800" cy="9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9600" y="2540075"/>
            <a:ext cx="946800" cy="9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4625" y="2540075"/>
            <a:ext cx="946800" cy="9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5688" y="2540075"/>
            <a:ext cx="946800" cy="9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6500" y="2540075"/>
            <a:ext cx="946800" cy="9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01800" y="2540075"/>
            <a:ext cx="946800" cy="9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32950" y="2540075"/>
            <a:ext cx="946800" cy="9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4175" y="2540850"/>
            <a:ext cx="945250" cy="9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29600" y="3712775"/>
            <a:ext cx="946800" cy="9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54625" y="3712775"/>
            <a:ext cx="946800" cy="9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915700" y="3712775"/>
            <a:ext cx="946800" cy="9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056500" y="3712775"/>
            <a:ext cx="946800" cy="9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01800" y="3712775"/>
            <a:ext cx="946800" cy="9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332950" y="3712775"/>
            <a:ext cx="946800" cy="9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73400" y="3712775"/>
            <a:ext cx="946800" cy="9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88400" y="488400"/>
            <a:ext cx="658800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/>
        </p:nvSpPr>
        <p:spPr>
          <a:xfrm>
            <a:off x="488400" y="1048125"/>
            <a:ext cx="816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EEAE28"/>
                </a:solidFill>
              </a:rPr>
              <a:t>Почему</a:t>
            </a:r>
            <a:r>
              <a:rPr lang="ru" sz="2300">
                <a:solidFill>
                  <a:srgbClr val="252525"/>
                </a:solidFill>
              </a:rPr>
              <a:t> стоит работать с нами</a:t>
            </a:r>
            <a:endParaRPr sz="2300">
              <a:solidFill>
                <a:srgbClr val="252525"/>
              </a:solidFill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488400" y="2466775"/>
            <a:ext cx="2396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252525"/>
                </a:solidFill>
              </a:rPr>
              <a:t>Команда «Парадайс» состоит из опытных профессионалов, которые постоянно повышают свою квалификацию, держат ориентацию на качество и предоставляют высококлассный сервис. </a:t>
            </a:r>
            <a:endParaRPr sz="900">
              <a:solidFill>
                <a:srgbClr val="252525"/>
              </a:solidFill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3373600" y="2466775"/>
            <a:ext cx="23976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252525"/>
                </a:solidFill>
              </a:rPr>
              <a:t>Клиентоориентированность, достижение высоких результатов в работе, успехи в обучении и умелое применение полученных знаний  на практике – то, что высоко ценят в агентстве.</a:t>
            </a:r>
            <a:endParaRPr sz="900">
              <a:solidFill>
                <a:srgbClr val="252525"/>
              </a:solidFill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6258850" y="2466775"/>
            <a:ext cx="2396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252525"/>
                </a:solidFill>
              </a:rPr>
              <a:t>Внутри коллектива мы заботимся не только о профессиональном развитии каждого сотрудника, но и о его личностном росте, комфорте и мотивации, чтобы достигаемые результаты превзошли все ожидания!</a:t>
            </a:r>
            <a:endParaRPr sz="900">
              <a:solidFill>
                <a:srgbClr val="252525"/>
              </a:solidFill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488400" y="2087587"/>
            <a:ext cx="2397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EEAE28"/>
                </a:solidFill>
              </a:rPr>
              <a:t>01</a:t>
            </a:r>
            <a:endParaRPr sz="1600">
              <a:solidFill>
                <a:srgbClr val="EEAE28"/>
              </a:solidFill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6258325" y="2087575"/>
            <a:ext cx="2397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EEAE28"/>
                </a:solidFill>
              </a:rPr>
              <a:t>03</a:t>
            </a:r>
            <a:endParaRPr sz="1600">
              <a:solidFill>
                <a:srgbClr val="EEAE28"/>
              </a:solidFill>
            </a:endParaRPr>
          </a:p>
        </p:txBody>
      </p:sp>
      <p:sp>
        <p:nvSpPr>
          <p:cNvPr id="208" name="Google Shape;208;p20"/>
          <p:cNvSpPr txBox="1"/>
          <p:nvPr/>
        </p:nvSpPr>
        <p:spPr>
          <a:xfrm>
            <a:off x="3368375" y="2087575"/>
            <a:ext cx="2396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EEAE28"/>
                </a:solidFill>
              </a:rPr>
              <a:t>02</a:t>
            </a:r>
            <a:endParaRPr sz="1600">
              <a:solidFill>
                <a:srgbClr val="EEAE28"/>
              </a:solidFill>
            </a:endParaRPr>
          </a:p>
        </p:txBody>
      </p:sp>
      <p:pic>
        <p:nvPicPr>
          <p:cNvPr id="209" name="Google Shape;2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782" y="488412"/>
            <a:ext cx="752825" cy="2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00" y="488400"/>
            <a:ext cx="658800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/>
        </p:nvSpPr>
        <p:spPr>
          <a:xfrm>
            <a:off x="488400" y="1048125"/>
            <a:ext cx="816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252525"/>
                </a:solidFill>
              </a:rPr>
              <a:t>Давайте сотрудничать!</a:t>
            </a:r>
            <a:endParaRPr sz="2300">
              <a:solidFill>
                <a:srgbClr val="252525"/>
              </a:solidFill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474175" y="1625400"/>
            <a:ext cx="818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252525"/>
                </a:solidFill>
              </a:rPr>
              <a:t>Мы всегда на связи и рады новым предложениям.</a:t>
            </a:r>
            <a:endParaRPr sz="1100">
              <a:solidFill>
                <a:srgbClr val="252525"/>
              </a:solidFill>
            </a:endParaRPr>
          </a:p>
        </p:txBody>
      </p:sp>
      <p:sp>
        <p:nvSpPr>
          <p:cNvPr id="217" name="Google Shape;217;p21"/>
          <p:cNvSpPr txBox="1"/>
          <p:nvPr/>
        </p:nvSpPr>
        <p:spPr>
          <a:xfrm>
            <a:off x="488400" y="2326925"/>
            <a:ext cx="383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52525"/>
                </a:solidFill>
              </a:rPr>
              <a:t>Офис в </a:t>
            </a:r>
            <a:r>
              <a:rPr lang="ru" sz="1600">
                <a:solidFill>
                  <a:srgbClr val="EEAE28"/>
                </a:solidFill>
              </a:rPr>
              <a:t>Москве</a:t>
            </a:r>
            <a:endParaRPr sz="1600">
              <a:solidFill>
                <a:srgbClr val="EEAE28"/>
              </a:solidFill>
            </a:endParaRPr>
          </a:p>
        </p:txBody>
      </p:sp>
      <p:sp>
        <p:nvSpPr>
          <p:cNvPr id="218" name="Google Shape;218;p21"/>
          <p:cNvSpPr txBox="1"/>
          <p:nvPr/>
        </p:nvSpPr>
        <p:spPr>
          <a:xfrm>
            <a:off x="4816100" y="2326925"/>
            <a:ext cx="383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52525"/>
                </a:solidFill>
              </a:rPr>
              <a:t>Офис в </a:t>
            </a:r>
            <a:r>
              <a:rPr lang="ru" sz="1600">
                <a:solidFill>
                  <a:srgbClr val="EEAE28"/>
                </a:solidFill>
              </a:rPr>
              <a:t>Зеленограде</a:t>
            </a:r>
            <a:endParaRPr sz="1600">
              <a:solidFill>
                <a:srgbClr val="EEAE28"/>
              </a:solidFill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488400" y="2788000"/>
            <a:ext cx="661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BEBEBE"/>
                </a:solidFill>
              </a:rPr>
              <a:t>Адрес</a:t>
            </a:r>
            <a:endParaRPr sz="900">
              <a:solidFill>
                <a:srgbClr val="BEBEBE"/>
              </a:solidFill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1149775" y="2788000"/>
            <a:ext cx="3177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252525"/>
                </a:solidFill>
              </a:rPr>
              <a:t>Москва, Ленинградский проспект, д. 36, стр. 11, </a:t>
            </a:r>
            <a:endParaRPr sz="900">
              <a:solidFill>
                <a:srgbClr val="252525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252525"/>
                </a:solidFill>
              </a:rPr>
              <a:t>БЦ Sok Рыбаков Тауэр, этаж 3, офис 324</a:t>
            </a:r>
            <a:endParaRPr sz="900">
              <a:solidFill>
                <a:srgbClr val="252525"/>
              </a:solidFill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4816163" y="2788000"/>
            <a:ext cx="661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BEBEBE"/>
                </a:solidFill>
              </a:rPr>
              <a:t>Адрес</a:t>
            </a:r>
            <a:endParaRPr sz="900">
              <a:solidFill>
                <a:srgbClr val="BEBEBE"/>
              </a:solidFill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5477538" y="2788000"/>
            <a:ext cx="3177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252525"/>
                </a:solidFill>
              </a:rPr>
              <a:t>Зеленоград, ул. Гоголя д. 2, этаж 4, офис 411</a:t>
            </a:r>
            <a:endParaRPr sz="900">
              <a:solidFill>
                <a:srgbClr val="252525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52525"/>
              </a:solidFill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4816163" y="3230625"/>
            <a:ext cx="661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BEBEBE"/>
                </a:solidFill>
              </a:rPr>
              <a:t>Телефон</a:t>
            </a:r>
            <a:endParaRPr sz="900">
              <a:solidFill>
                <a:srgbClr val="BEBEBE"/>
              </a:solidFill>
            </a:endParaRPr>
          </a:p>
        </p:txBody>
      </p:sp>
      <p:sp>
        <p:nvSpPr>
          <p:cNvPr id="224" name="Google Shape;224;p21"/>
          <p:cNvSpPr txBox="1"/>
          <p:nvPr/>
        </p:nvSpPr>
        <p:spPr>
          <a:xfrm>
            <a:off x="5477538" y="3230625"/>
            <a:ext cx="3177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252525"/>
                </a:solidFill>
              </a:rPr>
              <a:t>+7 499 731-7-731</a:t>
            </a:r>
            <a:endParaRPr sz="900">
              <a:solidFill>
                <a:srgbClr val="252525"/>
              </a:solidFill>
            </a:endParaRPr>
          </a:p>
        </p:txBody>
      </p:sp>
      <p:sp>
        <p:nvSpPr>
          <p:cNvPr id="225" name="Google Shape;225;p21"/>
          <p:cNvSpPr txBox="1"/>
          <p:nvPr/>
        </p:nvSpPr>
        <p:spPr>
          <a:xfrm>
            <a:off x="488450" y="3230625"/>
            <a:ext cx="661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BEBEBE"/>
                </a:solidFill>
              </a:rPr>
              <a:t>Телефон</a:t>
            </a:r>
            <a:endParaRPr sz="900">
              <a:solidFill>
                <a:srgbClr val="BEBEBE"/>
              </a:solidFill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1149825" y="3230625"/>
            <a:ext cx="3177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252525"/>
                </a:solidFill>
              </a:rPr>
              <a:t>+7 499 731-7-731</a:t>
            </a:r>
            <a:endParaRPr sz="900">
              <a:solidFill>
                <a:srgbClr val="252525"/>
              </a:solidFill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488450" y="3520850"/>
            <a:ext cx="661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BEBEBE"/>
                </a:solidFill>
              </a:rPr>
              <a:t>Email</a:t>
            </a:r>
            <a:endParaRPr sz="900">
              <a:solidFill>
                <a:srgbClr val="BEBEBE"/>
              </a:solidFill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1149825" y="3520850"/>
            <a:ext cx="3177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252525"/>
                </a:solidFill>
              </a:rPr>
              <a:t>office@paradise-nedvizhimost.ru</a:t>
            </a:r>
            <a:endParaRPr sz="900">
              <a:solidFill>
                <a:srgbClr val="252525"/>
              </a:solidFill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488450" y="3811075"/>
            <a:ext cx="661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BEBEBE"/>
                </a:solidFill>
              </a:rPr>
              <a:t>Сайт</a:t>
            </a:r>
            <a:endParaRPr sz="900">
              <a:solidFill>
                <a:srgbClr val="BEBEBE"/>
              </a:solidFill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1149825" y="3811075"/>
            <a:ext cx="3177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252525"/>
                </a:solidFill>
              </a:rPr>
              <a:t>https://paradase.ru</a:t>
            </a:r>
            <a:endParaRPr sz="900">
              <a:solidFill>
                <a:srgbClr val="252525"/>
              </a:solidFill>
            </a:endParaRPr>
          </a:p>
        </p:txBody>
      </p:sp>
      <p:sp>
        <p:nvSpPr>
          <p:cNvPr id="231" name="Google Shape;231;p21"/>
          <p:cNvSpPr txBox="1"/>
          <p:nvPr/>
        </p:nvSpPr>
        <p:spPr>
          <a:xfrm>
            <a:off x="4816163" y="3520850"/>
            <a:ext cx="661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BEBEBE"/>
                </a:solidFill>
              </a:rPr>
              <a:t>Email</a:t>
            </a:r>
            <a:endParaRPr sz="900">
              <a:solidFill>
                <a:srgbClr val="BEBEBE"/>
              </a:solidFill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5477538" y="3520850"/>
            <a:ext cx="3177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252525"/>
                </a:solidFill>
              </a:rPr>
              <a:t>office@paradise-nedvizhimost.ru</a:t>
            </a:r>
            <a:endParaRPr sz="900">
              <a:solidFill>
                <a:srgbClr val="252525"/>
              </a:solidFill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4816163" y="3811075"/>
            <a:ext cx="661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BEBEBE"/>
                </a:solidFill>
              </a:rPr>
              <a:t>Сайт</a:t>
            </a:r>
            <a:endParaRPr sz="900">
              <a:solidFill>
                <a:srgbClr val="BEBEBE"/>
              </a:solidFill>
            </a:endParaRPr>
          </a:p>
        </p:txBody>
      </p:sp>
      <p:sp>
        <p:nvSpPr>
          <p:cNvPr id="234" name="Google Shape;234;p21"/>
          <p:cNvSpPr txBox="1"/>
          <p:nvPr/>
        </p:nvSpPr>
        <p:spPr>
          <a:xfrm>
            <a:off x="5477538" y="3811075"/>
            <a:ext cx="3177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252525"/>
                </a:solidFill>
              </a:rPr>
              <a:t>https://paradase.ru</a:t>
            </a:r>
            <a:endParaRPr sz="900">
              <a:solidFill>
                <a:srgbClr val="252525"/>
              </a:solidFill>
            </a:endParaRPr>
          </a:p>
        </p:txBody>
      </p:sp>
      <p:pic>
        <p:nvPicPr>
          <p:cNvPr id="235" name="Google Shape;2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782" y="488412"/>
            <a:ext cx="752825" cy="2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50" y="488400"/>
            <a:ext cx="681228" cy="219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